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63" r:id="rId5"/>
    <p:sldId id="264" r:id="rId6"/>
    <p:sldId id="270" r:id="rId7"/>
    <p:sldId id="282" r:id="rId8"/>
    <p:sldId id="266" r:id="rId9"/>
    <p:sldId id="267" r:id="rId10"/>
    <p:sldId id="268" r:id="rId11"/>
    <p:sldId id="269" r:id="rId12"/>
    <p:sldId id="272" r:id="rId13"/>
    <p:sldId id="277" r:id="rId14"/>
    <p:sldId id="278" r:id="rId15"/>
    <p:sldId id="273" r:id="rId16"/>
    <p:sldId id="274" r:id="rId17"/>
    <p:sldId id="275" r:id="rId18"/>
    <p:sldId id="276" r:id="rId19"/>
    <p:sldId id="279" r:id="rId20"/>
    <p:sldId id="28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90ACC-5783-4205-BA71-C01AE3AE46E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EFAA83-7DC3-41AA-BFB0-43520BC2A65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368152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effectLst/>
                <a:latin typeface="Times New Roman"/>
                <a:ea typeface="Times New Roman"/>
              </a:rPr>
              <a:t>Тема  исследования: </a:t>
            </a:r>
            <a:r>
              <a:rPr lang="ru-RU" sz="4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Лабиринтовые рыбки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583264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872208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Лабиринтовые рыбы устраивают на поверхности воды гнездо из пены, состоящее из пузырьков воздуха, склеенных слюной.</a:t>
            </a:r>
            <a:endParaRPr lang="ru-RU" sz="32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81642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cner45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880320" cy="26642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Рисунок 4" descr="macner48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664296" cy="26642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6" name="Рисунок 5" descr="macner54x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2880320" cy="26642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86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080120"/>
          </a:xfrm>
        </p:spPr>
        <p:txBody>
          <a:bodyPr>
            <a:normAutofit/>
          </a:bodyPr>
          <a:lstStyle/>
          <a:p>
            <a:pPr algn="l"/>
            <a:r>
              <a:rPr lang="ru-RU" sz="4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800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81642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82341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Лабиринтовые рыбки обладают дополнительным дыханием.  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Поэтому,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/>
                <a:ea typeface="Times New Roman"/>
              </a:rPr>
              <a:t>они </a:t>
            </a:r>
            <a:r>
              <a:rPr lang="ru-RU" sz="2800" b="1" dirty="0">
                <a:latin typeface="Times New Roman"/>
                <a:ea typeface="Times New Roman"/>
              </a:rPr>
              <a:t>могут долгое время находиться в малых количествах </a:t>
            </a:r>
            <a:r>
              <a:rPr lang="ru-RU" sz="2800" b="1" dirty="0" smtClean="0">
                <a:latin typeface="Times New Roman"/>
                <a:ea typeface="Times New Roman"/>
              </a:rPr>
              <a:t>воды;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с лёгкостью переносят недостаток кислорода в </a:t>
            </a:r>
            <a:r>
              <a:rPr lang="ru-RU" sz="2800" b="1" dirty="0" smtClean="0">
                <a:latin typeface="Times New Roman"/>
                <a:ea typeface="Times New Roman"/>
              </a:rPr>
              <a:t>воде;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п</a:t>
            </a:r>
            <a:r>
              <a:rPr lang="ru-RU" sz="2800" b="1" dirty="0" smtClean="0">
                <a:latin typeface="Times New Roman"/>
                <a:ea typeface="Times New Roman"/>
              </a:rPr>
              <a:t>риспосабливаются </a:t>
            </a:r>
            <a:r>
              <a:rPr lang="ru-RU" sz="2800" b="1" dirty="0">
                <a:latin typeface="Times New Roman"/>
                <a:ea typeface="Times New Roman"/>
              </a:rPr>
              <a:t>к плохому качеству воды.</a:t>
            </a:r>
            <a:endParaRPr lang="ru-RU" sz="2800" dirty="0">
              <a:latin typeface="Times New Roman"/>
              <a:ea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latin typeface="Times New Roman"/>
                <a:ea typeface="Times New Roman"/>
              </a:rPr>
              <a:t>Лабиринтовые рыбки </a:t>
            </a:r>
            <a:r>
              <a:rPr lang="ru-RU" sz="2800" b="1" dirty="0" smtClean="0">
                <a:latin typeface="Times New Roman"/>
                <a:ea typeface="Times New Roman"/>
              </a:rPr>
              <a:t>теплолюбивы.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9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br>
              <a:rPr lang="ru-RU" sz="40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 1</a:t>
            </a:r>
            <a:endParaRPr lang="ru-RU" sz="36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824536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Цель:  Узнать, как изменение температуры воды влияет на поведение лабиринтовой рыбки.</a:t>
            </a: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8" y="3058762"/>
            <a:ext cx="3562488" cy="267449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6" y="3058763"/>
            <a:ext cx="3568902" cy="26744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5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08012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Реакция рыб на изменение температуры воды</a:t>
            </a:r>
            <a:endParaRPr lang="ru-RU" sz="40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824536"/>
          </a:xfrm>
        </p:spPr>
        <p:txBody>
          <a:bodyPr>
            <a:normAutofit/>
          </a:bodyPr>
          <a:lstStyle/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/>
                <a:ea typeface="Times New Roman"/>
              </a:rPr>
              <a:t>Вывод: </a:t>
            </a:r>
            <a:r>
              <a:rPr lang="ru-RU" sz="3600" b="1" dirty="0" smtClean="0">
                <a:latin typeface="Times New Roman"/>
                <a:ea typeface="Times New Roman"/>
              </a:rPr>
              <a:t>  </a:t>
            </a:r>
            <a:r>
              <a:rPr lang="ru-RU" sz="3600" b="1" i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Лабиринтовые  рыбки   теплолюбивы.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61635"/>
              </p:ext>
            </p:extLst>
          </p:nvPr>
        </p:nvGraphicFramePr>
        <p:xfrm>
          <a:off x="755576" y="1916832"/>
          <a:ext cx="7272808" cy="3086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016"/>
                <a:gridCol w="2424016"/>
                <a:gridCol w="2424776"/>
              </a:tblGrid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рыбы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Изменение температуры воды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97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анабас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</a:t>
                      </a:r>
                      <a:r>
                        <a:rPr lang="ru-RU" sz="1800" dirty="0" smtClean="0">
                          <a:effectLst/>
                        </a:rPr>
                        <a:t>20º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 </a:t>
                      </a:r>
                      <a:r>
                        <a:rPr lang="ru-RU" sz="1800" dirty="0">
                          <a:effectLst/>
                        </a:rPr>
                        <a:t>рыбки поменялась окраска, она стала более тусклая.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435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анабас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effectLst/>
                        </a:rPr>
                        <a:t>19º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Рыбка </a:t>
                      </a:r>
                      <a:r>
                        <a:rPr lang="ru-RU" sz="1800" dirty="0">
                          <a:effectLst/>
                        </a:rPr>
                        <a:t>стала медленнее плавать.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936104"/>
          </a:xfrm>
        </p:spPr>
        <p:txBody>
          <a:bodyPr>
            <a:noAutofit/>
          </a:bodyPr>
          <a:lstStyle/>
          <a:p>
            <a:pPr algn="l"/>
            <a: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452" y="1760913"/>
            <a:ext cx="7854696" cy="4536504"/>
          </a:xfrm>
        </p:spPr>
        <p:txBody>
          <a:bodyPr>
            <a:normAutofit/>
          </a:bodyPr>
          <a:lstStyle/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060" y="170080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Цель: Посмотреть, как недостаток и плохое качество воды влияют на жизнь лабиринтовой рыбки.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50614"/>
            <a:ext cx="3384376" cy="26325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3" y="3212976"/>
            <a:ext cx="3571875" cy="2670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5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Реакция рыб на недостаток и плохое качество воды.</a:t>
            </a:r>
            <a:endParaRPr lang="ru-RU" sz="4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83" y="1844824"/>
            <a:ext cx="8619497" cy="4752528"/>
          </a:xfrm>
        </p:spPr>
        <p:txBody>
          <a:bodyPr>
            <a:normAutofit fontScale="47500" lnSpcReduction="20000"/>
          </a:bodyPr>
          <a:lstStyle/>
          <a:p>
            <a:pPr algn="l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5900" b="1" dirty="0">
                <a:latin typeface="Times New Roman"/>
                <a:ea typeface="Times New Roman"/>
              </a:rPr>
              <a:t>Вывод: </a:t>
            </a:r>
            <a:r>
              <a:rPr lang="ru-RU" sz="5900" b="1" i="1" dirty="0">
                <a:latin typeface="Times New Roman"/>
                <a:ea typeface="Times New Roman"/>
              </a:rPr>
              <a:t>Лабиринтовые рыбки  с лёгкостью переносят недостаток кислорода в воде, а так же </a:t>
            </a:r>
            <a:r>
              <a:rPr lang="ru-RU" sz="5900" b="1" i="1" dirty="0" smtClean="0">
                <a:latin typeface="Times New Roman"/>
                <a:ea typeface="Times New Roman"/>
              </a:rPr>
              <a:t>приспосабливаются  </a:t>
            </a:r>
            <a:r>
              <a:rPr lang="ru-RU" sz="5900" b="1" i="1" dirty="0">
                <a:latin typeface="Times New Roman"/>
                <a:ea typeface="Times New Roman"/>
              </a:rPr>
              <a:t>к плохому качеству воды.</a:t>
            </a:r>
            <a:endParaRPr lang="ru-RU" sz="59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300" b="1" i="1" dirty="0">
                <a:latin typeface="Times New Roman"/>
                <a:ea typeface="Times New Roman"/>
              </a:rPr>
              <a:t> 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42805"/>
              </p:ext>
            </p:extLst>
          </p:nvPr>
        </p:nvGraphicFramePr>
        <p:xfrm>
          <a:off x="827584" y="1916832"/>
          <a:ext cx="7704855" cy="2617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835"/>
                <a:gridCol w="2105199"/>
                <a:gridCol w="2568821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рыб</a:t>
                      </a:r>
                      <a:endParaRPr lang="ru-RU" sz="18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Периодичность наблюдений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Л</a:t>
                      </a:r>
                      <a:r>
                        <a:rPr lang="ru-RU" sz="1800" smtClean="0">
                          <a:effectLst/>
                        </a:rPr>
                        <a:t>абиоза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дня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Поведение </a:t>
                      </a:r>
                      <a:r>
                        <a:rPr lang="ru-RU" sz="1800" dirty="0">
                          <a:effectLst/>
                        </a:rPr>
                        <a:t>рыбки не изменилось.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4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36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prstClr val="white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8215064" cy="504056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500" b="1" i="1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Понаблюдать, над частотой жаберного дыхания лабиринтовых рыб</a:t>
            </a:r>
            <a:endParaRPr lang="ru-RU" sz="4500" dirty="0"/>
          </a:p>
          <a:p>
            <a:pPr algn="l">
              <a:spcAft>
                <a:spcPts val="0"/>
              </a:spcAft>
            </a:pPr>
            <a:endParaRPr lang="ru-RU" sz="3600" dirty="0" smtClean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3600" dirty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3600" dirty="0" smtClean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3600" dirty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3600" dirty="0" smtClean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3000" dirty="0" smtClean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3000" dirty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3000" dirty="0" smtClean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3000" dirty="0">
              <a:latin typeface="Times New Roman"/>
              <a:ea typeface="Times New Roman"/>
            </a:endParaRPr>
          </a:p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4400" dirty="0" smtClean="0"/>
              <a:t>Лабиринтовые </a:t>
            </a:r>
            <a:r>
              <a:rPr lang="ru-RU" sz="4400" dirty="0"/>
              <a:t>рыбки не могут жить без атмосферного воздуха.</a:t>
            </a:r>
          </a:p>
          <a:p>
            <a:pPr algn="just"/>
            <a:r>
              <a:rPr lang="ru-RU" sz="4400" dirty="0"/>
              <a:t> Я решила определить и сравнить число подъемов лабиринтовых рыб к поверхности до и после аэрации.</a:t>
            </a:r>
          </a:p>
          <a:p>
            <a:pPr algn="l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544143"/>
            <a:ext cx="4392488" cy="25202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0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920880" cy="1368152"/>
          </a:xfrm>
        </p:spPr>
        <p:txBody>
          <a:bodyPr>
            <a:normAutofit fontScale="90000"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i="1" dirty="0" smtClean="0">
                <a:effectLst/>
                <a:latin typeface="Times New Roman"/>
                <a:ea typeface="Times New Roman"/>
              </a:rPr>
            </a:br>
            <a:r>
              <a:rPr lang="ru-RU" sz="2400" i="1" dirty="0">
                <a:effectLst/>
                <a:latin typeface="Times New Roman"/>
                <a:ea typeface="Times New Roman"/>
              </a:rPr>
              <a:t/>
            </a:r>
            <a:br>
              <a:rPr lang="ru-RU" sz="2400" i="1" dirty="0">
                <a:effectLst/>
                <a:latin typeface="Times New Roman"/>
                <a:ea typeface="Times New Roman"/>
              </a:rPr>
            </a:br>
            <a:r>
              <a:rPr lang="ru-RU" sz="2400" i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i="1" dirty="0" smtClean="0">
                <a:effectLst/>
                <a:latin typeface="Times New Roman"/>
                <a:ea typeface="Times New Roman"/>
              </a:rPr>
            </a:br>
            <a:r>
              <a:rPr lang="ru-RU" sz="2400" i="1" dirty="0">
                <a:effectLst/>
                <a:latin typeface="Times New Roman"/>
                <a:ea typeface="Times New Roman"/>
              </a:rPr>
              <a:t/>
            </a:r>
            <a:br>
              <a:rPr lang="ru-RU" sz="2400" i="1" dirty="0">
                <a:effectLst/>
                <a:latin typeface="Times New Roman"/>
                <a:ea typeface="Times New Roman"/>
              </a:rPr>
            </a:br>
            <a:r>
              <a:rPr lang="ru-RU" sz="2400" i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i="1" dirty="0" smtClean="0">
                <a:effectLst/>
                <a:latin typeface="Times New Roman"/>
                <a:ea typeface="Times New Roman"/>
              </a:rPr>
            </a:br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Частота жаберного дыхания лабиринтовых рыб до и после аэрации </a:t>
            </a:r>
            <a:br>
              <a:rPr lang="ru-RU" sz="36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 насыщения воды кислородом)</a:t>
            </a: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568952" cy="4104456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 smtClean="0">
              <a:latin typeface="Times New Roman"/>
              <a:ea typeface="Times New Roman"/>
            </a:endParaRPr>
          </a:p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 smtClean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algn="just"/>
            <a:r>
              <a:rPr lang="ru-RU" sz="2000" b="1" dirty="0" smtClean="0"/>
              <a:t>Вывод: </a:t>
            </a:r>
            <a:r>
              <a:rPr lang="ru-RU" sz="2000" b="1" dirty="0"/>
              <a:t>В частоте жаберного дыхания существуют </a:t>
            </a:r>
            <a:r>
              <a:rPr lang="ru-RU" sz="2000" b="1" dirty="0" smtClean="0"/>
              <a:t>различия. </a:t>
            </a:r>
            <a:r>
              <a:rPr lang="ru-RU" sz="2000" b="1" dirty="0"/>
              <a:t>О</a:t>
            </a:r>
            <a:r>
              <a:rPr lang="ru-RU" sz="2000" b="1" dirty="0" smtClean="0"/>
              <a:t>на </a:t>
            </a:r>
            <a:r>
              <a:rPr lang="ru-RU" sz="2000" b="1" dirty="0"/>
              <a:t>зависит от насыщенности воды кислородом, если в воде растворено мало кислорода, то рыбы будут чаще всплывать и частота жаберного дыхания увеличится, а после насыщения воды кислородом, подъемы к поверхности сократятся.</a:t>
            </a: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91113"/>
              </p:ext>
            </p:extLst>
          </p:nvPr>
        </p:nvGraphicFramePr>
        <p:xfrm>
          <a:off x="1187624" y="2276872"/>
          <a:ext cx="6696744" cy="24232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74186"/>
                <a:gridCol w="1648384"/>
                <a:gridCol w="1699988"/>
                <a:gridCol w="1674186"/>
              </a:tblGrid>
              <a:tr h="635174">
                <a:tc rowSpan="2"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рыб</a:t>
                      </a: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800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Периодичность</a:t>
                      </a:r>
                      <a:endParaRPr lang="ru-RU" sz="1400" dirty="0">
                        <a:effectLst/>
                      </a:endParaRPr>
                    </a:p>
                    <a:p>
                      <a:pPr indent="800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наблюдений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57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подъёмов рыб к поверхности.</a:t>
                      </a:r>
                    </a:p>
                    <a:p>
                      <a:pPr indent="57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7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аэрации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7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После аэрации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5435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Гурами</a:t>
                      </a: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час</a:t>
                      </a: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подъемов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подъёмов</a:t>
                      </a: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5435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Макропод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час</a:t>
                      </a: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подъемов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подъёмов</a:t>
                      </a: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1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720080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Эксперимент 4</a:t>
            </a:r>
            <a:endParaRPr lang="ru-RU" sz="32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8431088" cy="5184576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Цель: Посмотреть, как лабиринтовые рыбки реагируют на разную освещённость.</a:t>
            </a:r>
          </a:p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/>
              <a:t>Чтобы определить отношение к свету лабиринтовых рыб, мы затенили половину водной поверхности аквариума и  установили  верхнее освещение.</a:t>
            </a: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41" y="2413000"/>
            <a:ext cx="3718836" cy="26001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1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Реакция рыб на различную освещённость</a:t>
            </a:r>
            <a:endParaRPr lang="ru-RU" sz="40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53650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dirty="0" smtClean="0"/>
          </a:p>
          <a:p>
            <a:pPr algn="l"/>
            <a:r>
              <a:rPr lang="ru-RU" sz="2400" b="1" dirty="0" smtClean="0"/>
              <a:t>Вывод</a:t>
            </a:r>
            <a:r>
              <a:rPr lang="ru-RU" sz="2400" b="1" dirty="0"/>
              <a:t>: </a:t>
            </a:r>
            <a:r>
              <a:rPr lang="ru-RU" sz="2400" dirty="0"/>
              <a:t> Лабиринтовые рыбы, как и большинство видов аквариумных рыб, предпочитает освещённую половину аквариума</a:t>
            </a: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04028"/>
              </p:ext>
            </p:extLst>
          </p:nvPr>
        </p:nvGraphicFramePr>
        <p:xfrm>
          <a:off x="395536" y="2204864"/>
          <a:ext cx="8280919" cy="2664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736"/>
                <a:gridCol w="1035115"/>
                <a:gridCol w="1849248"/>
                <a:gridCol w="1958910"/>
                <a:gridCol w="1958910"/>
              </a:tblGrid>
              <a:tr h="6025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рыб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К-во рыб (экз.)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Периодичность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наблюдений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Число рыб, находящихся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5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5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затенённой</a:t>
                      </a:r>
                    </a:p>
                    <a:p>
                      <a:pPr indent="65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половине</a:t>
                      </a:r>
                    </a:p>
                    <a:p>
                      <a:pPr indent="65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аквариума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освещённой</a:t>
                      </a:r>
                    </a:p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половине</a:t>
                      </a:r>
                    </a:p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аквариума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9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Гурами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часа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5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7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Макропод 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часа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5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1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исследования –</a:t>
            </a:r>
            <a:r>
              <a:rPr lang="ru-RU" sz="4000" i="1" dirty="0" smtClean="0">
                <a:solidFill>
                  <a:schemeClr val="tx1"/>
                </a:solidFill>
              </a:rPr>
              <a:t/>
            </a:r>
            <a:br>
              <a:rPr lang="ru-RU" sz="4000" i="1" dirty="0" smtClean="0">
                <a:solidFill>
                  <a:schemeClr val="tx1"/>
                </a:solidFill>
              </a:rPr>
            </a:b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328592"/>
          </a:xfrm>
        </p:spPr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buClrTx/>
              <a:buSzTx/>
            </a:pPr>
            <a:r>
              <a:rPr lang="ru-RU" sz="3200" b="1" i="1" dirty="0">
                <a:solidFill>
                  <a:prstClr val="white"/>
                </a:solidFill>
                <a:latin typeface="Times New Roman"/>
                <a:ea typeface="Times New Roman"/>
              </a:rPr>
              <a:t>поиск ответа на вопрос </a:t>
            </a:r>
            <a:endParaRPr lang="ru-RU" sz="32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R="0" lvl="0" algn="just">
              <a:spcBef>
                <a:spcPts val="0"/>
              </a:spcBef>
              <a:buClrTx/>
              <a:buSzTx/>
            </a:pPr>
            <a:r>
              <a:rPr lang="ru-RU" sz="3200" b="1" i="1" dirty="0">
                <a:solidFill>
                  <a:prstClr val="white"/>
                </a:solidFill>
                <a:latin typeface="Times New Roman"/>
                <a:ea typeface="Times New Roman"/>
              </a:rPr>
              <a:t>«Влияет ли строение лабиринтовых рыбок на их жизнь в искусственных водоёмах (аквариумах)?»</a:t>
            </a:r>
          </a:p>
          <a:p>
            <a:pPr algn="l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Задачи:</a:t>
            </a:r>
          </a:p>
          <a:p>
            <a:pPr marL="571500" lvl="0" indent="-571500" algn="l">
              <a:buClr>
                <a:srgbClr val="0BD0D9"/>
              </a:buClr>
              <a:buFont typeface="Arial" pitchFamily="34" charset="0"/>
              <a:buChar char="•"/>
            </a:pPr>
            <a:r>
              <a:rPr lang="ru-RU" sz="3200" b="1" i="1" dirty="0">
                <a:solidFill>
                  <a:prstClr val="white"/>
                </a:solidFill>
                <a:latin typeface="Times New Roman"/>
                <a:ea typeface="Times New Roman"/>
              </a:rPr>
              <a:t>Изучить информационные источники о лабиринтовых рыбках;</a:t>
            </a:r>
          </a:p>
          <a:p>
            <a:pPr marL="571500" lvl="0" indent="-571500" algn="l">
              <a:buClr>
                <a:srgbClr val="0BD0D9"/>
              </a:buClr>
              <a:buFont typeface="Arial" pitchFamily="34" charset="0"/>
              <a:buChar char="•"/>
            </a:pPr>
            <a:r>
              <a:rPr lang="ru-RU" sz="3200" b="1" i="1" dirty="0">
                <a:solidFill>
                  <a:prstClr val="white"/>
                </a:solidFill>
                <a:latin typeface="Times New Roman"/>
                <a:ea typeface="Times New Roman"/>
              </a:rPr>
              <a:t>Проанализировать, как строение рыб влияет на их жизнь и среду обитания.</a:t>
            </a:r>
            <a:endParaRPr lang="ru-RU" sz="32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b="1" i="1" dirty="0">
              <a:solidFill>
                <a:schemeClr val="accent3"/>
              </a:solidFill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224136"/>
          </a:xfrm>
        </p:spPr>
        <p:txBody>
          <a:bodyPr>
            <a:normAutofit/>
          </a:bodyPr>
          <a:lstStyle/>
          <a:p>
            <a:pPr algn="l"/>
            <a:r>
              <a:rPr lang="ru-RU" sz="44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i="1" dirty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680520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лабиринтовых рыб влияет на их жизнь, как в естественных, так и в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искусственных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водоёмах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4" y="3933056"/>
            <a:ext cx="7308618" cy="23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432048"/>
          </a:xfrm>
        </p:spPr>
        <p:txBody>
          <a:bodyPr>
            <a:normAutofit fontScale="90000"/>
          </a:bodyPr>
          <a:lstStyle/>
          <a:p>
            <a:pPr algn="l"/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613" y="1132368"/>
            <a:ext cx="7854696" cy="5392976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8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8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88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1937"/>
            <a:ext cx="2298179" cy="21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512168"/>
          </a:xfrm>
        </p:spPr>
        <p:txBody>
          <a:bodyPr>
            <a:normAutofit/>
          </a:bodyPr>
          <a:lstStyle/>
          <a:p>
            <a:pPr algn="l"/>
            <a:r>
              <a:rPr lang="ru-RU" sz="48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Гипотеза:</a:t>
            </a:r>
            <a:br>
              <a:rPr lang="ru-RU" sz="48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81642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>
                <a:latin typeface="Times New Roman"/>
                <a:ea typeface="Times New Roman"/>
              </a:rPr>
              <a:t>Если, строение лабиринтовых рыб влияет на их жизнь и среду обитания в естественных водоёмах, то возможно</a:t>
            </a:r>
            <a:endParaRPr lang="ru-RU" sz="3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i="1" dirty="0">
                <a:latin typeface="Times New Roman"/>
                <a:ea typeface="Times New Roman"/>
              </a:rPr>
              <a:t>это помогает им приспособиться к жизни в искусственных водоёмах.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18994"/>
            <a:ext cx="3312368" cy="254706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3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203576" cy="151216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>
                <a:effectLst/>
                <a:latin typeface="Times New Roman"/>
                <a:ea typeface="Times New Roman"/>
              </a:rPr>
              <a:t>Аквариум – </a:t>
            </a:r>
            <a:r>
              <a:rPr lang="ru-RU" sz="44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действующая модель природного водоёма. 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4032448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2"/>
            <a:ext cx="5040560" cy="37810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>
                <a:effectLst/>
                <a:latin typeface="Times New Roman"/>
                <a:ea typeface="Times New Roman"/>
              </a:rPr>
              <a:t>Лабиринтовые рыбки (</a:t>
            </a:r>
            <a:r>
              <a:rPr lang="ru-RU" sz="4000" i="1" dirty="0" err="1" smtClean="0">
                <a:effectLst/>
                <a:latin typeface="Times New Roman"/>
                <a:ea typeface="Times New Roman"/>
              </a:rPr>
              <a:t>ползуновые</a:t>
            </a:r>
            <a:r>
              <a:rPr lang="ru-RU" sz="4000" i="1" dirty="0" smtClean="0">
                <a:effectLst/>
                <a:latin typeface="Times New Roman"/>
                <a:ea typeface="Times New Roman"/>
              </a:rPr>
              <a:t>) – </a:t>
            </a:r>
            <a:br>
              <a:rPr lang="ru-RU" sz="4000" i="1" dirty="0" smtClean="0">
                <a:effectLst/>
                <a:latin typeface="Times New Roman"/>
                <a:ea typeface="Times New Roman"/>
              </a:rPr>
            </a:br>
            <a:r>
              <a:rPr lang="ru-RU" sz="40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рыбки</a:t>
            </a: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обладающие дополнительным 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дыханием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81642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28836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3600" b="1" dirty="0" smtClean="0">
              <a:solidFill>
                <a:schemeClr val="accent3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Семейство </a:t>
            </a:r>
            <a:r>
              <a:rPr lang="ru-RU" sz="3600" b="1" dirty="0" smtClean="0">
                <a:latin typeface="Times New Roman"/>
                <a:ea typeface="Times New Roman"/>
              </a:rPr>
              <a:t>       </a:t>
            </a:r>
            <a:r>
              <a:rPr lang="ru-RU" sz="3600" b="1" i="1" dirty="0" smtClean="0">
                <a:latin typeface="Times New Roman"/>
                <a:ea typeface="Times New Roman"/>
              </a:rPr>
              <a:t>рыб</a:t>
            </a:r>
            <a:endParaRPr lang="ru-RU" sz="3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Отряд   </a:t>
            </a:r>
            <a:r>
              <a:rPr lang="ru-RU" sz="3600" b="1" dirty="0" smtClean="0">
                <a:latin typeface="Times New Roman"/>
                <a:ea typeface="Times New Roman"/>
              </a:rPr>
              <a:t>             </a:t>
            </a:r>
            <a:r>
              <a:rPr lang="ru-RU" sz="3600" b="1" i="1" dirty="0" smtClean="0">
                <a:latin typeface="Times New Roman"/>
                <a:ea typeface="Times New Roman"/>
              </a:rPr>
              <a:t>окунеобразных</a:t>
            </a:r>
            <a:endParaRPr lang="ru-RU" sz="3600" dirty="0">
              <a:latin typeface="Times New Roman"/>
              <a:ea typeface="Times New Roman"/>
            </a:endParaRPr>
          </a:p>
          <a:p>
            <a:r>
              <a:rPr lang="ru-RU" sz="3600" b="1" dirty="0">
                <a:solidFill>
                  <a:schemeClr val="accent3"/>
                </a:solidFill>
                <a:latin typeface="Times New Roman"/>
                <a:ea typeface="Times New Roman"/>
              </a:rPr>
              <a:t>П</a:t>
            </a:r>
            <a:r>
              <a:rPr lang="ru-RU" sz="3600" b="1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одотряд </a:t>
            </a:r>
            <a:r>
              <a:rPr lang="ru-RU" sz="3600" b="1" dirty="0" smtClean="0">
                <a:latin typeface="Times New Roman"/>
                <a:ea typeface="Times New Roman"/>
              </a:rPr>
              <a:t>        </a:t>
            </a:r>
            <a:r>
              <a:rPr lang="ru-RU" sz="3600" b="1" i="1" dirty="0" smtClean="0">
                <a:latin typeface="Times New Roman"/>
                <a:ea typeface="Times New Roman"/>
              </a:rPr>
              <a:t>лабиринтовые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3240360" cy="244827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0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Места обитания лабиринтовых рыб</a:t>
            </a:r>
            <a:endParaRPr lang="ru-RU" sz="4800" i="1" dirty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81642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519632" cy="4509120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7086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Лабиринтовые рыбки:</a:t>
            </a:r>
            <a:endParaRPr lang="ru-RU" sz="4800" i="1" dirty="0"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885" y="1916832"/>
            <a:ext cx="8737469" cy="4680520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МАКРОПОД</a:t>
            </a:r>
          </a:p>
          <a:p>
            <a:pPr algn="l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ПЕТУШОК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5" y="1772815"/>
            <a:ext cx="28051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99" y="2197936"/>
            <a:ext cx="29448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73" y="2905296"/>
            <a:ext cx="2766582" cy="202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106" y="428232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ГУРАМИ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3497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solidFill>
                  <a:srgbClr val="0BD0D9"/>
                </a:solidFill>
                <a:effectLst/>
                <a:latin typeface="Times New Roman" pitchFamily="18" charset="0"/>
                <a:cs typeface="Times New Roman" pitchFamily="18" charset="0"/>
              </a:rPr>
              <a:t>Лабиринтовые рыбки: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816424"/>
          </a:xfrm>
        </p:spPr>
        <p:txBody>
          <a:bodyPr>
            <a:normAutofit/>
          </a:bodyPr>
          <a:lstStyle/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ЛАБИОЗА</a:t>
            </a:r>
          </a:p>
          <a:p>
            <a:pPr algn="l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algn="l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ЛЯЛИУС</a:t>
            </a:r>
          </a:p>
          <a:p>
            <a:pPr algn="l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АНАБАС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7209" y="1916832"/>
            <a:ext cx="2808312" cy="21046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131840" y="2852936"/>
            <a:ext cx="2852967" cy="20882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175" y="3429000"/>
            <a:ext cx="2743619" cy="20162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53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51216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effectLst/>
                <a:latin typeface="Times New Roman"/>
                <a:ea typeface="Calibri"/>
              </a:rPr>
              <a:t>Характерные признаки лабиринтовых рыб: 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4536504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3000" b="1" i="1" dirty="0" smtClean="0">
                <a:latin typeface="Times New Roman"/>
                <a:ea typeface="Calibri"/>
              </a:rPr>
              <a:t>тело </a:t>
            </a:r>
            <a:r>
              <a:rPr lang="ru-RU" sz="3000" b="1" i="1" dirty="0">
                <a:latin typeface="Times New Roman"/>
                <a:ea typeface="Calibri"/>
              </a:rPr>
              <a:t>продолговатое, сжатое с </a:t>
            </a:r>
            <a:r>
              <a:rPr lang="ru-RU" sz="3000" b="1" i="1" dirty="0" smtClean="0">
                <a:latin typeface="Times New Roman"/>
                <a:ea typeface="Calibri"/>
              </a:rPr>
              <a:t>боков;</a:t>
            </a:r>
          </a:p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3000" b="1" i="1" dirty="0">
                <a:latin typeface="Times New Roman"/>
                <a:ea typeface="Calibri"/>
              </a:rPr>
              <a:t>голова короткая с маленьким </a:t>
            </a:r>
            <a:r>
              <a:rPr lang="ru-RU" sz="3000" b="1" i="1" dirty="0" smtClean="0">
                <a:latin typeface="Times New Roman"/>
                <a:ea typeface="Calibri"/>
              </a:rPr>
              <a:t>ртом;</a:t>
            </a:r>
          </a:p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3000" b="1" i="1" dirty="0" smtClean="0">
                <a:latin typeface="Times New Roman"/>
                <a:ea typeface="Calibri"/>
              </a:rPr>
              <a:t>спинной и анальный плавники длинные;</a:t>
            </a:r>
          </a:p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r>
              <a:rPr lang="ru-RU" sz="3000" b="1" i="1" dirty="0" smtClean="0">
                <a:latin typeface="Times New Roman"/>
                <a:ea typeface="Calibri"/>
              </a:rPr>
              <a:t>в </a:t>
            </a:r>
            <a:r>
              <a:rPr lang="ru-RU" sz="3000" b="1" i="1" dirty="0">
                <a:latin typeface="Times New Roman"/>
                <a:ea typeface="Calibri"/>
              </a:rPr>
              <a:t>придаточной наджаберной полости расположен "лабиринтовый орган"</a:t>
            </a:r>
            <a:endParaRPr lang="ru-RU" sz="3000" b="1" i="1" dirty="0" smtClean="0">
              <a:latin typeface="Times New Roman"/>
              <a:ea typeface="Calibri"/>
            </a:endParaRPr>
          </a:p>
          <a:p>
            <a:pPr marL="571500" indent="-571500" algn="l">
              <a:spcAft>
                <a:spcPts val="0"/>
              </a:spcAft>
              <a:buFont typeface="Arial" pitchFamily="34" charset="0"/>
              <a:buChar char="•"/>
            </a:pPr>
            <a:endParaRPr lang="ru-RU" sz="3600" dirty="0">
              <a:latin typeface="Times New Roman"/>
              <a:ea typeface="Times New Roman"/>
            </a:endParaRPr>
          </a:p>
          <a:p>
            <a:pPr algn="l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467" t="8459" r="6577" b="7365"/>
          <a:stretch/>
        </p:blipFill>
        <p:spPr>
          <a:xfrm>
            <a:off x="2937164" y="4797152"/>
            <a:ext cx="3147004" cy="1944216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255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543</Words>
  <Application>Microsoft Office PowerPoint</Application>
  <PresentationFormat>Экран (4:3)</PresentationFormat>
  <Paragraphs>167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Тема  исследования: Лабиринтовые рыбки</vt:lpstr>
      <vt:lpstr>Цель исследования – </vt:lpstr>
      <vt:lpstr>Гипотеза: </vt:lpstr>
      <vt:lpstr>Аквариум –  действующая модель природного водоёма. </vt:lpstr>
      <vt:lpstr>Лабиринтовые рыбки (ползуновые) –  рыбки, обладающие дополнительным дыханием</vt:lpstr>
      <vt:lpstr>Места обитания лабиринтовых рыб</vt:lpstr>
      <vt:lpstr>Лабиринтовые рыбки:</vt:lpstr>
      <vt:lpstr>Лабиринтовые рыбки:</vt:lpstr>
      <vt:lpstr>Характерные признаки лабиринтовых рыб: </vt:lpstr>
      <vt:lpstr>Лабиринтовые рыбы устраивают на поверхности воды гнездо из пены, состоящее из пузырьков воздуха, склеенных слюной.</vt:lpstr>
      <vt:lpstr>Вывод:</vt:lpstr>
      <vt:lpstr>Практическая работа Эксперимент 1</vt:lpstr>
      <vt:lpstr>Реакция рыб на изменение температуры воды</vt:lpstr>
      <vt:lpstr>Эксперимент 2</vt:lpstr>
      <vt:lpstr>Реакция рыб на недостаток и плохое качество воды.</vt:lpstr>
      <vt:lpstr>         Эксперимент 3 </vt:lpstr>
      <vt:lpstr>     Частота жаберного дыхания лабиринтовых рыб до и после аэрации  ( насыщения воды кислородом)</vt:lpstr>
      <vt:lpstr>Эксперимент 4</vt:lpstr>
      <vt:lpstr>Реакция рыб на различную освещённость</vt:lpstr>
      <vt:lpstr>Вывод: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исследования: Лабиринтовые рыбки</dc:title>
  <dc:creator>Мама</dc:creator>
  <cp:lastModifiedBy>Мама</cp:lastModifiedBy>
  <cp:revision>35</cp:revision>
  <dcterms:created xsi:type="dcterms:W3CDTF">2012-05-27T16:34:15Z</dcterms:created>
  <dcterms:modified xsi:type="dcterms:W3CDTF">2012-05-30T09:05:44Z</dcterms:modified>
</cp:coreProperties>
</file>